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8" r:id="rId3"/>
    <p:sldId id="276" r:id="rId4"/>
    <p:sldId id="259" r:id="rId5"/>
    <p:sldId id="277" r:id="rId6"/>
    <p:sldId id="260" r:id="rId7"/>
    <p:sldId id="263" r:id="rId8"/>
    <p:sldId id="278" r:id="rId9"/>
    <p:sldId id="266" r:id="rId10"/>
    <p:sldId id="268" r:id="rId11"/>
    <p:sldId id="267" r:id="rId12"/>
    <p:sldId id="270" r:id="rId13"/>
    <p:sldId id="271" r:id="rId14"/>
    <p:sldId id="272" r:id="rId15"/>
    <p:sldId id="265" r:id="rId16"/>
    <p:sldId id="264" r:id="rId17"/>
    <p:sldId id="262" r:id="rId18"/>
    <p:sldId id="261" r:id="rId19"/>
    <p:sldId id="257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2021"/>
    <a:srgbClr val="F0A6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83" d="100"/>
          <a:sy n="83" d="100"/>
        </p:scale>
        <p:origin x="-2128" y="-112"/>
      </p:cViewPr>
      <p:guideLst>
        <p:guide orient="horz" pos="164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E8F11B-6FA3-2A4A-B037-467B9571A6E6}" type="datetimeFigureOut">
              <a:rPr lang="en-US" smtClean="0"/>
              <a:t>8/29/15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DD7EF-E31D-BE44-8D24-EEEBA97D1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8567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jpeg>
</file>

<file path=ppt/media/image4.jpg>
</file>

<file path=ppt/media/image5.png>
</file>

<file path=ppt/media/image6.GI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18540A-09AB-5246-B649-EBF54166E5D2}" type="datetimeFigureOut">
              <a:rPr lang="en-US" smtClean="0"/>
              <a:t>8/29/15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46680-12DD-B04A-9EF5-F2BD64F11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768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7288B-D5C1-674D-8318-75D86E6D4D35}" type="datetime1">
              <a:rPr lang="en-US" smtClean="0"/>
              <a:t>8/29/15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2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6F7EF-308D-8D40-909B-64A98EB403D5}" type="datetime1">
              <a:rPr lang="en-US" smtClean="0"/>
              <a:t>8/29/15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001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667D5-BF14-7B4C-B7FF-4239CC513AF9}" type="datetime1">
              <a:rPr lang="en-US" smtClean="0"/>
              <a:t>8/29/15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71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F28A4-B844-3C43-8F11-5A6715178B47}" type="datetime1">
              <a:rPr lang="en-US" smtClean="0"/>
              <a:t>8/29/15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89ACC-99A1-3649-8932-CFFBA35813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 txBox="1">
            <a:spLocks/>
          </p:cNvSpPr>
          <p:nvPr userDrawn="1"/>
        </p:nvSpPr>
        <p:spPr>
          <a:xfrm>
            <a:off x="457200" y="350838"/>
            <a:ext cx="6781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B02C2B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672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56147-9ECE-CA4B-BF38-018A2F192DBC}" type="datetime1">
              <a:rPr lang="en-US" smtClean="0"/>
              <a:t>8/29/15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6638316" y="63218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rgbClr val="B02C2B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D289ACC-99A1-3649-8932-CFFBA35813E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069" y="6280150"/>
            <a:ext cx="1080033" cy="532880"/>
          </a:xfrm>
          <a:prstGeom prst="rect">
            <a:avLst/>
          </a:prstGeom>
          <a:ln>
            <a:noFill/>
          </a:ln>
        </p:spPr>
      </p:pic>
      <p:sp>
        <p:nvSpPr>
          <p:cNvPr id="9" name="Rectangle 8"/>
          <p:cNvSpPr/>
          <p:nvPr userDrawn="1"/>
        </p:nvSpPr>
        <p:spPr>
          <a:xfrm>
            <a:off x="1113302" y="6425988"/>
            <a:ext cx="8814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i="1" dirty="0" smtClean="0">
                <a:solidFill>
                  <a:srgbClr val="BF0A1E"/>
                </a:solidFill>
                <a:latin typeface="Arial"/>
                <a:cs typeface="Arial"/>
              </a:rPr>
              <a:t>ai4se.net </a:t>
            </a:r>
            <a:endParaRPr lang="en-US" sz="1200" b="1" dirty="0">
              <a:solidFill>
                <a:srgbClr val="BF0A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481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4764F-34F9-C442-A366-8862B7756C7C}" type="datetime1">
              <a:rPr lang="en-US" smtClean="0"/>
              <a:t>8/29/15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890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53A63-8A17-494E-9F07-D2C3F11435A6}" type="datetime1">
              <a:rPr lang="en-US" smtClean="0"/>
              <a:t>8/29/15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6638316" y="63218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rgbClr val="B02C2B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D289ACC-99A1-3649-8932-CFFBA35813E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069" y="6280150"/>
            <a:ext cx="1080033" cy="532880"/>
          </a:xfrm>
          <a:prstGeom prst="rect">
            <a:avLst/>
          </a:prstGeom>
          <a:ln>
            <a:noFill/>
          </a:ln>
        </p:spPr>
      </p:pic>
      <p:sp>
        <p:nvSpPr>
          <p:cNvPr id="10" name="Rectangle 9"/>
          <p:cNvSpPr/>
          <p:nvPr userDrawn="1"/>
        </p:nvSpPr>
        <p:spPr>
          <a:xfrm>
            <a:off x="1113302" y="6425988"/>
            <a:ext cx="8814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i="1" dirty="0" smtClean="0">
                <a:solidFill>
                  <a:srgbClr val="BF0A1E"/>
                </a:solidFill>
                <a:latin typeface="Arial"/>
                <a:cs typeface="Arial"/>
              </a:rPr>
              <a:t>ai4se.net </a:t>
            </a:r>
            <a:endParaRPr lang="en-US" sz="1200" b="1" dirty="0">
              <a:solidFill>
                <a:srgbClr val="BF0A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760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90425-DC20-8045-B802-61D3CF156181}" type="datetime1">
              <a:rPr lang="en-US" smtClean="0"/>
              <a:t>8/29/15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778190" y="6356350"/>
            <a:ext cx="1908609" cy="365125"/>
          </a:xfrm>
        </p:spPr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38316" y="63218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rgbClr val="B02C2B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D289ACC-99A1-3649-8932-CFFBA35813E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069" y="6280150"/>
            <a:ext cx="1080033" cy="532880"/>
          </a:xfrm>
          <a:prstGeom prst="rect">
            <a:avLst/>
          </a:prstGeom>
          <a:ln>
            <a:noFill/>
          </a:ln>
        </p:spPr>
      </p:pic>
      <p:sp>
        <p:nvSpPr>
          <p:cNvPr id="12" name="Rectangle 11"/>
          <p:cNvSpPr/>
          <p:nvPr userDrawn="1"/>
        </p:nvSpPr>
        <p:spPr>
          <a:xfrm>
            <a:off x="1113302" y="6425988"/>
            <a:ext cx="8814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i="1" dirty="0" smtClean="0">
                <a:solidFill>
                  <a:srgbClr val="BF0A1E"/>
                </a:solidFill>
                <a:latin typeface="Arial"/>
                <a:cs typeface="Arial"/>
              </a:rPr>
              <a:t>ai4se.net </a:t>
            </a:r>
            <a:endParaRPr lang="en-US" sz="1200" b="1" dirty="0">
              <a:solidFill>
                <a:srgbClr val="BF0A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22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39FE2-F477-244A-AB08-AED1CA601A96}" type="datetime1">
              <a:rPr lang="en-US" smtClean="0"/>
              <a:t>8/29/15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1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3AD3E-4038-4848-9E23-0D361E502D96}" type="datetime1">
              <a:rPr lang="en-US" smtClean="0"/>
              <a:t>8/29/15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18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C6929-2F59-6D41-8FCC-386BA4502A69}" type="datetime1">
              <a:rPr lang="en-US" smtClean="0"/>
              <a:t>8/29/15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873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9456-8B1A-034D-9DE3-9AEBAD8C326B}" type="datetime1">
              <a:rPr lang="en-US" smtClean="0"/>
              <a:t>8/29/15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31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E9F94-B6E4-9446-864A-9073332E1F35}" type="datetime1">
              <a:rPr lang="en-US" smtClean="0"/>
              <a:t>8/29/15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2E87D-2F8A-5941-B8B7-AFFEE5AFE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04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1.wdp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6.GIF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816792" y="5648230"/>
            <a:ext cx="7329579" cy="884874"/>
          </a:xfrm>
          <a:prstGeom prst="rect">
            <a:avLst/>
          </a:prstGeom>
          <a:ln>
            <a:solidFill>
              <a:srgbClr val="9F202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solidFill>
                  <a:srgbClr val="800000"/>
                </a:solidFill>
              </a:rPr>
              <a:t>       </a:t>
            </a:r>
            <a:r>
              <a:rPr lang="en-US" sz="2000" dirty="0" err="1" smtClean="0">
                <a:solidFill>
                  <a:srgbClr val="9F2021"/>
                </a:solidFill>
              </a:rPr>
              <a:t>tim.menzies@gmail.com</a:t>
            </a:r>
            <a:endParaRPr lang="en-US" sz="2000" dirty="0" smtClean="0">
              <a:solidFill>
                <a:srgbClr val="9F2021"/>
              </a:solidFill>
            </a:endParaRPr>
          </a:p>
          <a:p>
            <a:r>
              <a:rPr lang="en-US" sz="2000" dirty="0" smtClean="0">
                <a:solidFill>
                  <a:srgbClr val="9F2021"/>
                </a:solidFill>
              </a:rPr>
              <a:t>     Sept 4, 2015</a:t>
            </a:r>
            <a:endParaRPr lang="en-US" sz="2000" dirty="0">
              <a:solidFill>
                <a:srgbClr val="9F2021"/>
              </a:solidFill>
            </a:endParaRP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800099" y="303339"/>
            <a:ext cx="7772400" cy="14700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B02C2B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/>
              <a:t>GALE: Geometric active learning for Search-Based software </a:t>
            </a:r>
            <a:r>
              <a:rPr lang="en-US" sz="3200" dirty="0" smtClean="0"/>
              <a:t>Engineering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(a “Journal First” paper for FSE’15)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5564" y="2582412"/>
            <a:ext cx="1702676" cy="1828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7000" contrast="2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12417" y="2601463"/>
            <a:ext cx="1828800" cy="1828800"/>
          </a:xfrm>
          <a:prstGeom prst="rect">
            <a:avLst/>
          </a:prstGeom>
        </p:spPr>
      </p:pic>
      <p:pic>
        <p:nvPicPr>
          <p:cNvPr id="10" name="Picture 9" descr="imgres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60" y="5290443"/>
            <a:ext cx="2416784" cy="64596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1599" y="5392142"/>
            <a:ext cx="1638299" cy="355954"/>
          </a:xfrm>
          <a:prstGeom prst="rect">
            <a:avLst/>
          </a:prstGeom>
        </p:spPr>
      </p:pic>
      <p:pic>
        <p:nvPicPr>
          <p:cNvPr id="12" name="Picture 11" descr="nasaLogos1a.GI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945" y="5116386"/>
            <a:ext cx="1828426" cy="1130300"/>
          </a:xfrm>
          <a:prstGeom prst="rect">
            <a:avLst/>
          </a:prstGeom>
        </p:spPr>
      </p:pic>
      <p:sp>
        <p:nvSpPr>
          <p:cNvPr id="13" name="Subtitle 5"/>
          <p:cNvSpPr txBox="1">
            <a:spLocks/>
          </p:cNvSpPr>
          <p:nvPr/>
        </p:nvSpPr>
        <p:spPr>
          <a:xfrm>
            <a:off x="238125" y="4464280"/>
            <a:ext cx="8155122" cy="214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         Joseph Krall                  Tim Menzies             Misty  Davies</a:t>
            </a:r>
            <a:endParaRPr lang="en-US" sz="2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4876" y="2630037"/>
            <a:ext cx="1981625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239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are </a:t>
            </a:r>
            <a:r>
              <a:rPr lang="en-US" dirty="0" smtClean="0"/>
              <a:t>everywhere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7510" y="1612769"/>
            <a:ext cx="5125516" cy="4525963"/>
          </a:xfrm>
        </p:spPr>
        <p:txBody>
          <a:bodyPr>
            <a:noAutofit/>
          </a:bodyPr>
          <a:lstStyle/>
          <a:p>
            <a:r>
              <a:rPr lang="en-US" sz="1800" dirty="0" smtClean="0"/>
              <a:t>If you call an ambulance in London or New York, </a:t>
            </a:r>
          </a:p>
          <a:p>
            <a:pPr lvl="1"/>
            <a:r>
              <a:rPr lang="en-US" sz="1600" dirty="0" smtClean="0"/>
              <a:t>those ambulances are controlled by emergency response models.</a:t>
            </a:r>
            <a:br>
              <a:rPr lang="en-US" sz="1600" dirty="0" smtClean="0"/>
            </a:br>
            <a:endParaRPr lang="en-US" sz="1600" dirty="0" smtClean="0"/>
          </a:p>
          <a:p>
            <a:r>
              <a:rPr lang="en-US" sz="1800" dirty="0" smtClean="0"/>
              <a:t>If you cross the border Arizona to Mexico, </a:t>
            </a:r>
          </a:p>
          <a:p>
            <a:pPr lvl="1"/>
            <a:r>
              <a:rPr lang="en-US" sz="1600" dirty="0" smtClean="0"/>
              <a:t>A  models determines if you are  taken away for extra security measures.</a:t>
            </a:r>
            <a:br>
              <a:rPr lang="en-US" sz="1600" dirty="0" smtClean="0"/>
            </a:br>
            <a:endParaRPr lang="en-US" sz="1600" dirty="0" smtClean="0"/>
          </a:p>
          <a:p>
            <a:r>
              <a:rPr lang="en-US" sz="1800" dirty="0" smtClean="0"/>
              <a:t>If you default on your car loans,</a:t>
            </a:r>
          </a:p>
          <a:p>
            <a:pPr lvl="1"/>
            <a:r>
              <a:rPr lang="en-US" sz="1600" dirty="0"/>
              <a:t>A</a:t>
            </a:r>
            <a:r>
              <a:rPr lang="en-US" sz="1600" dirty="0" smtClean="0"/>
              <a:t> model determines when (or if)   someone to repossess your car.</a:t>
            </a:r>
            <a:br>
              <a:rPr lang="en-US" sz="1600" dirty="0" smtClean="0"/>
            </a:br>
            <a:endParaRPr lang="en-US" sz="1600" dirty="0" smtClean="0"/>
          </a:p>
          <a:p>
            <a:r>
              <a:rPr lang="en-US" sz="1800" dirty="0"/>
              <a:t>I</a:t>
            </a:r>
            <a:r>
              <a:rPr lang="en-US" sz="1800" dirty="0" smtClean="0"/>
              <a:t>f the stock market crashes,</a:t>
            </a:r>
          </a:p>
          <a:p>
            <a:pPr lvl="1"/>
            <a:r>
              <a:rPr lang="en-US" sz="1600" dirty="0" smtClean="0"/>
              <a:t> it might be that some model caused the crash.</a:t>
            </a:r>
          </a:p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849" y="2056253"/>
            <a:ext cx="3883397" cy="376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39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4343301"/>
            <a:ext cx="4038600" cy="2929451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 smtClean="0"/>
              <a:t>Karplus</a:t>
            </a:r>
            <a:r>
              <a:rPr lang="en-US" dirty="0" smtClean="0"/>
              <a:t> and Levitt </a:t>
            </a:r>
          </a:p>
          <a:p>
            <a:pPr lvl="1"/>
            <a:r>
              <a:rPr lang="en-US" dirty="0" smtClean="0"/>
              <a:t>2013 Nobel prize in chemistry</a:t>
            </a:r>
          </a:p>
          <a:p>
            <a:pPr lvl="1"/>
            <a:r>
              <a:rPr lang="en-US" dirty="0" smtClean="0"/>
              <a:t>development of multi-scale models for complex chemical systems</a:t>
            </a:r>
          </a:p>
          <a:p>
            <a:pPr lvl="1"/>
            <a:r>
              <a:rPr lang="en-US" dirty="0" smtClean="0"/>
              <a:t>Explored complex chemical reactions (e.g. split-second changes of photosynthesis).</a:t>
            </a:r>
          </a:p>
          <a:p>
            <a:endParaRPr lang="en-US" dirty="0"/>
          </a:p>
        </p:txBody>
      </p:sp>
      <p:sp>
        <p:nvSpPr>
          <p:cNvPr id="6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509480"/>
            <a:ext cx="4038600" cy="499980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Models are now a central tool in scientific research. 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in physics, biology and other fields of science </a:t>
            </a:r>
          </a:p>
          <a:p>
            <a:pPr lvl="1"/>
            <a:r>
              <a:rPr lang="en-US" dirty="0" smtClean="0"/>
              <a:t>complex simulations using supercomputers.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E.g. genomic map required analyzing 80 trillion bytes 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E.g.. Other computational modeling projects</a:t>
            </a:r>
          </a:p>
          <a:p>
            <a:pPr lvl="1"/>
            <a:r>
              <a:rPr lang="en-US" dirty="0" smtClean="0"/>
              <a:t> the rise and fall of native cultures, </a:t>
            </a:r>
          </a:p>
          <a:p>
            <a:pPr lvl="1"/>
            <a:r>
              <a:rPr lang="en-US" dirty="0" err="1" smtClean="0"/>
              <a:t>subnuclear</a:t>
            </a:r>
            <a:r>
              <a:rPr lang="en-US" dirty="0" smtClean="0"/>
              <a:t> particles </a:t>
            </a:r>
          </a:p>
          <a:p>
            <a:pPr lvl="1"/>
            <a:r>
              <a:rPr lang="en-US" dirty="0" smtClean="0"/>
              <a:t>the Big Bang.</a:t>
            </a:r>
          </a:p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Models are everywhere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52780"/>
            <a:ext cx="4017031" cy="285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18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80B17"/>
                </a:solidFill>
              </a:rPr>
              <a:t>Search-based SE</a:t>
            </a:r>
            <a:endParaRPr lang="en-US" b="1" dirty="0">
              <a:solidFill>
                <a:srgbClr val="F80B17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778000"/>
            <a:ext cx="8387976" cy="4876800"/>
          </a:xfrm>
        </p:spPr>
        <p:txBody>
          <a:bodyPr>
            <a:noAutofit/>
          </a:bodyPr>
          <a:lstStyle/>
          <a:p>
            <a:r>
              <a:rPr lang="en-US" sz="2400" dirty="0"/>
              <a:t>﻿</a:t>
            </a:r>
            <a:r>
              <a:rPr lang="en-US" sz="2400" dirty="0" smtClean="0"/>
              <a:t>Many SE activities are like optimization </a:t>
            </a:r>
            <a:br>
              <a:rPr lang="en-US" sz="2400" dirty="0" smtClean="0"/>
            </a:br>
            <a:r>
              <a:rPr lang="en-US" sz="2400" dirty="0" smtClean="0"/>
              <a:t>problems </a:t>
            </a:r>
            <a:r>
              <a:rPr lang="en-US" sz="2400" dirty="0" smtClean="0">
                <a:solidFill>
                  <a:srgbClr val="0000FF"/>
                </a:solidFill>
              </a:rPr>
              <a:t>[Harman,Jones’01]</a:t>
            </a:r>
            <a:r>
              <a:rPr lang="en-US" sz="2400" dirty="0" smtClean="0"/>
              <a:t>.</a:t>
            </a:r>
            <a:br>
              <a:rPr lang="en-US" sz="2400" dirty="0" smtClean="0"/>
            </a:br>
            <a:endParaRPr lang="en-US" sz="2400" dirty="0" smtClean="0"/>
          </a:p>
          <a:p>
            <a:r>
              <a:rPr lang="en-US" sz="2400" dirty="0" smtClean="0"/>
              <a:t>Due </a:t>
            </a:r>
            <a:r>
              <a:rPr lang="en-US" sz="2400" dirty="0"/>
              <a:t>to </a:t>
            </a:r>
            <a:r>
              <a:rPr lang="en-US" sz="2400" dirty="0" smtClean="0"/>
              <a:t>computational complexity, </a:t>
            </a:r>
            <a:r>
              <a:rPr lang="en-US" sz="2400" dirty="0"/>
              <a:t>exact optimization </a:t>
            </a:r>
            <a:r>
              <a:rPr lang="en-US" sz="2400" dirty="0" smtClean="0"/>
              <a:t>methods can be impractical </a:t>
            </a:r>
            <a:r>
              <a:rPr lang="en-US" sz="2400" dirty="0"/>
              <a:t>for </a:t>
            </a:r>
            <a:r>
              <a:rPr lang="en-US" sz="2400" dirty="0" smtClean="0"/>
              <a:t>large SBSE problems</a:t>
            </a:r>
            <a:br>
              <a:rPr lang="en-US" sz="2400" dirty="0" smtClean="0"/>
            </a:br>
            <a:endParaRPr lang="en-US" sz="2400" dirty="0" smtClean="0"/>
          </a:p>
          <a:p>
            <a:r>
              <a:rPr lang="en-US" sz="2400" dirty="0"/>
              <a:t>So researchers and practitioners use </a:t>
            </a:r>
            <a:r>
              <a:rPr lang="en-US" sz="2400" dirty="0" err="1"/>
              <a:t>metaheuristic</a:t>
            </a:r>
            <a:r>
              <a:rPr lang="en-US" sz="2400" dirty="0"/>
              <a:t> search to find near optimal or good-enough solutions.</a:t>
            </a:r>
          </a:p>
          <a:p>
            <a:pPr lvl="1"/>
            <a:r>
              <a:rPr lang="en-US" sz="2000" dirty="0" smtClean="0"/>
              <a:t>E.g. simulated annealing </a:t>
            </a:r>
            <a:r>
              <a:rPr lang="en-US" sz="2000" dirty="0" smtClean="0">
                <a:solidFill>
                  <a:srgbClr val="0000FF"/>
                </a:solidFill>
              </a:rPr>
              <a:t>[</a:t>
            </a:r>
            <a:r>
              <a:rPr lang="en-US" sz="2000" dirty="0" err="1" smtClean="0">
                <a:solidFill>
                  <a:srgbClr val="0000FF"/>
                </a:solidFill>
              </a:rPr>
              <a:t>Rosenbluth</a:t>
            </a:r>
            <a:r>
              <a:rPr lang="en-US" sz="2000" dirty="0" smtClean="0">
                <a:solidFill>
                  <a:srgbClr val="0000FF"/>
                </a:solidFill>
              </a:rPr>
              <a:t> et al.’53]</a:t>
            </a:r>
          </a:p>
          <a:p>
            <a:pPr lvl="1"/>
            <a:r>
              <a:rPr lang="en-US" sz="2000" dirty="0" smtClean="0"/>
              <a:t>E.g</a:t>
            </a:r>
            <a:r>
              <a:rPr lang="en-US" sz="2000" dirty="0"/>
              <a:t>. genetic </a:t>
            </a:r>
            <a:r>
              <a:rPr lang="en-US" sz="2000" dirty="0" smtClean="0"/>
              <a:t>algorithms</a:t>
            </a:r>
            <a:r>
              <a:rPr lang="en-US" sz="2000" dirty="0" smtClean="0">
                <a:solidFill>
                  <a:srgbClr val="0000FF"/>
                </a:solidFill>
              </a:rPr>
              <a:t> [Goldberg’79]</a:t>
            </a:r>
            <a:r>
              <a:rPr lang="en-US" sz="2000" dirty="0" smtClean="0"/>
              <a:t> </a:t>
            </a:r>
            <a:endParaRPr lang="en-US" sz="2000" dirty="0"/>
          </a:p>
          <a:p>
            <a:pPr lvl="1"/>
            <a:r>
              <a:rPr lang="en-US" sz="2000" dirty="0" smtClean="0"/>
              <a:t>E.g</a:t>
            </a:r>
            <a:r>
              <a:rPr lang="en-US" sz="2000" dirty="0"/>
              <a:t>. </a:t>
            </a:r>
            <a:r>
              <a:rPr lang="en-US" sz="2000" dirty="0" err="1"/>
              <a:t>tabu</a:t>
            </a:r>
            <a:r>
              <a:rPr lang="en-US" sz="2000" dirty="0"/>
              <a:t> </a:t>
            </a:r>
            <a:r>
              <a:rPr lang="en-US" sz="2000" dirty="0" smtClean="0"/>
              <a:t>search</a:t>
            </a:r>
            <a:r>
              <a:rPr lang="en-US" sz="2000" dirty="0"/>
              <a:t> </a:t>
            </a:r>
            <a:r>
              <a:rPr lang="en-US" sz="2000" dirty="0" smtClean="0">
                <a:solidFill>
                  <a:srgbClr val="0000FF"/>
                </a:solidFill>
              </a:rPr>
              <a:t>[Glover86]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194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603093"/>
            <a:ext cx="8358251" cy="500120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Repeat till happy or exhausted</a:t>
            </a:r>
          </a:p>
          <a:p>
            <a:pPr lvl="1"/>
            <a:r>
              <a:rPr lang="en-US" sz="2000" dirty="0" smtClean="0"/>
              <a:t>Selection (cull the herd)</a:t>
            </a:r>
            <a:endParaRPr lang="en-US" sz="2000" dirty="0"/>
          </a:p>
          <a:p>
            <a:pPr lvl="1"/>
            <a:r>
              <a:rPr lang="en-US" sz="2000" dirty="0" smtClean="0"/>
              <a:t>Cross-over (the rude bit)</a:t>
            </a:r>
          </a:p>
          <a:p>
            <a:pPr lvl="1"/>
            <a:r>
              <a:rPr lang="en-US" sz="2000" dirty="0" smtClean="0"/>
              <a:t>Mutation (stochastic jiggle)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180" y="3352772"/>
            <a:ext cx="3695799" cy="32396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655" y="269316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Optimization and</a:t>
            </a:r>
            <a:br>
              <a:rPr lang="en-US" sz="4000" dirty="0" smtClean="0"/>
            </a:br>
            <a:r>
              <a:rPr lang="en-US" sz="4000" dirty="0" smtClean="0"/>
              <a:t>evolutionary algorithms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249" y="3811317"/>
            <a:ext cx="6073775" cy="25747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55467" y="5975315"/>
            <a:ext cx="262662" cy="229977"/>
          </a:xfrm>
          <a:prstGeom prst="rect">
            <a:avLst/>
          </a:prstGeom>
          <a:solidFill>
            <a:srgbClr val="F8212C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61475" y="5836191"/>
            <a:ext cx="262662" cy="229977"/>
          </a:xfrm>
          <a:prstGeom prst="rect">
            <a:avLst/>
          </a:prstGeom>
          <a:solidFill>
            <a:srgbClr val="F97250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801489" y="5606214"/>
            <a:ext cx="262662" cy="229977"/>
          </a:xfrm>
          <a:prstGeom prst="rect">
            <a:avLst/>
          </a:prstGeom>
          <a:solidFill>
            <a:srgbClr val="FB9927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379563" y="5137592"/>
            <a:ext cx="262662" cy="229977"/>
          </a:xfrm>
          <a:prstGeom prst="rect">
            <a:avLst/>
          </a:prstGeom>
          <a:solidFill>
            <a:srgbClr val="3AFFFE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rgbClr val="000000"/>
                </a:solidFill>
              </a:rPr>
              <a:t>5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07340" y="5424882"/>
            <a:ext cx="262662" cy="229977"/>
          </a:xfrm>
          <a:prstGeom prst="rect">
            <a:avLst/>
          </a:prstGeom>
          <a:solidFill>
            <a:srgbClr val="7E3B25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38541" y="5137592"/>
            <a:ext cx="262662" cy="229977"/>
          </a:xfrm>
          <a:prstGeom prst="rect">
            <a:avLst/>
          </a:prstGeom>
          <a:solidFill>
            <a:srgbClr val="F81FFB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6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80851" y="4846280"/>
            <a:ext cx="262662" cy="229977"/>
          </a:xfrm>
          <a:prstGeom prst="rect">
            <a:avLst/>
          </a:prstGeom>
          <a:solidFill>
            <a:srgbClr val="7F82FB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7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37911" y="4638257"/>
            <a:ext cx="262662" cy="229977"/>
          </a:xfrm>
          <a:prstGeom prst="rect">
            <a:avLst/>
          </a:prstGeom>
          <a:solidFill>
            <a:srgbClr val="CAFEC3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/>
              <a:t>8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6604613" y="4316425"/>
            <a:ext cx="262662" cy="229977"/>
          </a:xfrm>
          <a:prstGeom prst="rect">
            <a:avLst/>
          </a:prstGeom>
          <a:solidFill>
            <a:srgbClr val="E9202A"/>
          </a:solidFill>
        </p:spPr>
        <p:txBody>
          <a:bodyPr wrap="none" rtlCol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1200" dirty="0" smtClean="0">
                <a:solidFill>
                  <a:schemeClr val="bg1"/>
                </a:solidFill>
              </a:rPr>
              <a:t>9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541650" y="1699308"/>
            <a:ext cx="3459225" cy="225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Pareto frontier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	</a:t>
            </a:r>
            <a:r>
              <a:rPr lang="en-US" sz="2400" dirty="0" smtClean="0"/>
              <a:t>-- </a:t>
            </a:r>
            <a:r>
              <a:rPr lang="en-US" sz="2000" dirty="0" smtClean="0"/>
              <a:t>better on some </a:t>
            </a:r>
            <a:br>
              <a:rPr lang="en-US" sz="2000" dirty="0" smtClean="0"/>
            </a:br>
            <a:r>
              <a:rPr lang="en-US" sz="2000" dirty="0" smtClean="0"/>
              <a:t>           criteria, worse on none</a:t>
            </a:r>
          </a:p>
          <a:p>
            <a:pPr>
              <a:lnSpc>
                <a:spcPct val="90000"/>
              </a:lnSpc>
            </a:pPr>
            <a:r>
              <a:rPr lang="en-US" sz="2400" dirty="0" smtClean="0"/>
              <a:t>Selection</a:t>
            </a:r>
            <a:r>
              <a:rPr lang="en-US" sz="2400" dirty="0"/>
              <a:t>: </a:t>
            </a:r>
            <a:r>
              <a:rPr lang="en-US" sz="2400" dirty="0" smtClean="0"/>
              <a:t> 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	</a:t>
            </a:r>
            <a:r>
              <a:rPr lang="en-US" sz="2000" dirty="0" smtClean="0"/>
              <a:t>-- generation</a:t>
            </a:r>
            <a:r>
              <a:rPr lang="en-US" sz="2000" dirty="0"/>
              <a:t>[i+1] </a:t>
            </a:r>
            <a:r>
              <a:rPr lang="en-US" sz="2000" dirty="0" smtClean="0"/>
              <a:t>comes </a:t>
            </a:r>
            <a:br>
              <a:rPr lang="en-US" sz="2000" dirty="0" smtClean="0"/>
            </a:br>
            <a:r>
              <a:rPr lang="en-US" sz="2000" dirty="0" smtClean="0"/>
              <a:t>            from Pareto </a:t>
            </a:r>
            <a:r>
              <a:rPr lang="en-US" sz="2000" dirty="0"/>
              <a:t>frontier of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      generation</a:t>
            </a:r>
            <a:r>
              <a:rPr lang="en-US" sz="2000" dirty="0"/>
              <a:t>[</a:t>
            </a:r>
            <a:r>
              <a:rPr lang="en-US" sz="2000" dirty="0" err="1"/>
              <a:t>i</a:t>
            </a:r>
            <a:r>
              <a:rPr lang="en-US" sz="20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06633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Applications of Optimization in 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6909" y="1417638"/>
            <a:ext cx="8505914" cy="5003885"/>
          </a:xfrm>
        </p:spPr>
        <p:txBody>
          <a:bodyPr>
            <a:noAutofit/>
          </a:bodyPr>
          <a:lstStyle/>
          <a:p>
            <a:pPr marL="1778000" indent="-1778000">
              <a:lnSpc>
                <a:spcPct val="110000"/>
              </a:lnSpc>
              <a:buNone/>
              <a:tabLst>
                <a:tab pos="1778000" algn="l"/>
              </a:tabLst>
            </a:pPr>
            <a:r>
              <a:rPr lang="en-GB" sz="1400" dirty="0" smtClean="0"/>
              <a:t> 1. </a:t>
            </a:r>
            <a:r>
              <a:rPr lang="en-GB" sz="1400" dirty="0"/>
              <a:t>Requirements 	</a:t>
            </a:r>
            <a:r>
              <a:rPr lang="en-GB" sz="1400" b="1" dirty="0">
                <a:solidFill>
                  <a:srgbClr val="FF0000"/>
                </a:solidFill>
              </a:rPr>
              <a:t>Menzies, Feather</a:t>
            </a:r>
            <a:r>
              <a:rPr lang="en-GB" sz="1400" dirty="0"/>
              <a:t>, </a:t>
            </a:r>
            <a:r>
              <a:rPr lang="en-GB" sz="1400" dirty="0" err="1"/>
              <a:t>Bagnall</a:t>
            </a:r>
            <a:r>
              <a:rPr lang="en-GB" sz="1400" dirty="0"/>
              <a:t>, </a:t>
            </a:r>
            <a:r>
              <a:rPr lang="en-GB" sz="1400" dirty="0" err="1"/>
              <a:t>Mansouri</a:t>
            </a:r>
            <a:r>
              <a:rPr lang="en-GB" sz="1400" dirty="0"/>
              <a:t>, Zhang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2. Transformation	Cooper, Ryan, </a:t>
            </a:r>
            <a:r>
              <a:rPr lang="en-GB" sz="1400" dirty="0" err="1" smtClean="0"/>
              <a:t>Schielke</a:t>
            </a:r>
            <a:r>
              <a:rPr lang="en-GB" sz="1400" dirty="0" smtClean="0"/>
              <a:t>, Subramanian, </a:t>
            </a:r>
            <a:r>
              <a:rPr lang="en-GB" sz="1400" dirty="0" err="1" smtClean="0"/>
              <a:t>Fatiregun</a:t>
            </a:r>
            <a:r>
              <a:rPr lang="en-GB" sz="1400" dirty="0" smtClean="0"/>
              <a:t>, Williams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3.Effort prediction 	Aguilar-Ruiz, Burgess, </a:t>
            </a:r>
            <a:r>
              <a:rPr lang="en-GB" sz="1400" dirty="0" err="1" smtClean="0"/>
              <a:t>Dolado</a:t>
            </a:r>
            <a:r>
              <a:rPr lang="en-GB" sz="1400" dirty="0" smtClean="0"/>
              <a:t>, </a:t>
            </a:r>
            <a:r>
              <a:rPr lang="en-GB" sz="1400" dirty="0" err="1" smtClean="0"/>
              <a:t>Lefley</a:t>
            </a:r>
            <a:r>
              <a:rPr lang="en-GB" sz="1400" dirty="0" smtClean="0"/>
              <a:t>, </a:t>
            </a:r>
            <a:r>
              <a:rPr lang="en-GB" sz="1400" dirty="0" err="1" smtClean="0"/>
              <a:t>Shepperd</a:t>
            </a:r>
            <a:r>
              <a:rPr lang="en-GB" sz="1400" dirty="0" smtClean="0"/>
              <a:t>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4. Management	Alba, </a:t>
            </a:r>
            <a:r>
              <a:rPr lang="en-GB" sz="1400" dirty="0" err="1" smtClean="0"/>
              <a:t>Antoniol</a:t>
            </a:r>
            <a:r>
              <a:rPr lang="en-GB" sz="1400" dirty="0" smtClean="0"/>
              <a:t>, Chicano, Di </a:t>
            </a:r>
            <a:r>
              <a:rPr lang="en-GB" sz="1400" dirty="0" err="1" smtClean="0"/>
              <a:t>Pentam</a:t>
            </a:r>
            <a:r>
              <a:rPr lang="en-GB" sz="1400" dirty="0" smtClean="0"/>
              <a:t> Greer, </a:t>
            </a:r>
            <a:r>
              <a:rPr lang="en-GB" sz="1400" dirty="0" err="1" smtClean="0"/>
              <a:t>Ruhe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5. Heap allocation	Cohen, </a:t>
            </a:r>
            <a:r>
              <a:rPr lang="en-GB" sz="1400" dirty="0" err="1" smtClean="0"/>
              <a:t>Kooi</a:t>
            </a:r>
            <a:r>
              <a:rPr lang="en-GB" sz="1400" dirty="0" smtClean="0"/>
              <a:t>, </a:t>
            </a:r>
            <a:r>
              <a:rPr lang="en-GB" sz="1400" dirty="0" err="1" smtClean="0"/>
              <a:t>Srisa</a:t>
            </a:r>
            <a:r>
              <a:rPr lang="en-GB" sz="1400" dirty="0" smtClean="0"/>
              <a:t>-an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6. Regression test	Li, </a:t>
            </a:r>
            <a:r>
              <a:rPr lang="en-GB" sz="1400" dirty="0" err="1" smtClean="0"/>
              <a:t>Yoo</a:t>
            </a:r>
            <a:r>
              <a:rPr lang="en-GB" sz="1400" dirty="0" smtClean="0"/>
              <a:t>, </a:t>
            </a:r>
            <a:r>
              <a:rPr lang="en-GB" sz="1400" dirty="0" err="1" smtClean="0"/>
              <a:t>Elbaum</a:t>
            </a:r>
            <a:r>
              <a:rPr lang="en-GB" sz="1400" dirty="0" smtClean="0"/>
              <a:t>, </a:t>
            </a:r>
            <a:r>
              <a:rPr lang="en-GB" sz="1400" dirty="0" err="1" smtClean="0"/>
              <a:t>Rothermel</a:t>
            </a:r>
            <a:r>
              <a:rPr lang="en-GB" sz="1400" dirty="0" smtClean="0"/>
              <a:t>, Walcott, </a:t>
            </a:r>
            <a:r>
              <a:rPr lang="en-GB" sz="1400" dirty="0" err="1" smtClean="0"/>
              <a:t>Soffa</a:t>
            </a:r>
            <a:r>
              <a:rPr lang="en-GB" sz="1400" dirty="0" smtClean="0"/>
              <a:t>, </a:t>
            </a:r>
            <a:r>
              <a:rPr lang="en-GB" sz="1400" dirty="0" err="1" smtClean="0"/>
              <a:t>Kampfhamer</a:t>
            </a:r>
            <a:r>
              <a:rPr lang="en-GB" sz="1400" dirty="0" smtClean="0"/>
              <a:t>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7. SOA 	</a:t>
            </a:r>
            <a:r>
              <a:rPr lang="en-GB" sz="1400" dirty="0" err="1" smtClean="0"/>
              <a:t>Canfora</a:t>
            </a:r>
            <a:r>
              <a:rPr lang="en-GB" sz="1400" dirty="0" smtClean="0"/>
              <a:t>, Di </a:t>
            </a:r>
            <a:r>
              <a:rPr lang="en-GB" sz="1400" dirty="0" err="1" smtClean="0"/>
              <a:t>Penta</a:t>
            </a:r>
            <a:r>
              <a:rPr lang="en-GB" sz="1400" dirty="0" smtClean="0"/>
              <a:t>, Esposito, </a:t>
            </a:r>
            <a:r>
              <a:rPr lang="en-GB" sz="1400" dirty="0" err="1" smtClean="0"/>
              <a:t>Villani</a:t>
            </a:r>
            <a:r>
              <a:rPr lang="en-GB" sz="1400" dirty="0" smtClean="0"/>
              <a:t>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8. Refactoring	</a:t>
            </a:r>
            <a:r>
              <a:rPr lang="en-GB" sz="1400" dirty="0" err="1" smtClean="0"/>
              <a:t>Antoniol</a:t>
            </a:r>
            <a:r>
              <a:rPr lang="en-GB" sz="1400" dirty="0" smtClean="0"/>
              <a:t>, Briand, </a:t>
            </a:r>
            <a:r>
              <a:rPr lang="en-GB" sz="1400" dirty="0" err="1" smtClean="0"/>
              <a:t>Cinneide</a:t>
            </a:r>
            <a:r>
              <a:rPr lang="en-GB" sz="1400" dirty="0" smtClean="0"/>
              <a:t>, O’Keeffe, Merlo, </a:t>
            </a:r>
            <a:r>
              <a:rPr lang="en-GB" sz="1400" dirty="0" err="1" smtClean="0"/>
              <a:t>Seng</a:t>
            </a:r>
            <a:r>
              <a:rPr lang="en-GB" sz="1400" dirty="0" smtClean="0"/>
              <a:t>, </a:t>
            </a:r>
            <a:r>
              <a:rPr lang="en-GB" sz="1400" dirty="0" err="1" smtClean="0"/>
              <a:t>Tratt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 9. Test Generation	Alba, Binkley, </a:t>
            </a:r>
            <a:r>
              <a:rPr lang="en-GB" sz="1400" dirty="0" err="1" smtClean="0"/>
              <a:t>Bottaci</a:t>
            </a:r>
            <a:r>
              <a:rPr lang="en-GB" sz="1400" dirty="0" smtClean="0"/>
              <a:t>, Briand, Chicano, Clark, Cohen, </a:t>
            </a:r>
            <a:r>
              <a:rPr lang="en-GB" sz="1400" dirty="0" err="1" smtClean="0"/>
              <a:t>Gutjahr</a:t>
            </a:r>
            <a:r>
              <a:rPr lang="en-GB" sz="1400" dirty="0" smtClean="0"/>
              <a:t>,  </a:t>
            </a:r>
            <a:r>
              <a:rPr lang="en-GB" sz="1400" dirty="0" err="1" smtClean="0"/>
              <a:t>Harrold</a:t>
            </a:r>
            <a:r>
              <a:rPr lang="en-GB" sz="1400" dirty="0" smtClean="0"/>
              <a:t>, Holcombe, Jones, </a:t>
            </a:r>
            <a:r>
              <a:rPr lang="en-GB" sz="1400" dirty="0" err="1" smtClean="0"/>
              <a:t>Korel</a:t>
            </a:r>
            <a:r>
              <a:rPr lang="en-GB" sz="1400" dirty="0" smtClean="0"/>
              <a:t>, </a:t>
            </a:r>
            <a:r>
              <a:rPr lang="en-GB" sz="1400" dirty="0" err="1" smtClean="0"/>
              <a:t>Pargass</a:t>
            </a:r>
            <a:r>
              <a:rPr lang="en-GB" sz="1400" dirty="0" smtClean="0"/>
              <a:t>, Reformat, Roper, McMinn, Michael, </a:t>
            </a:r>
            <a:r>
              <a:rPr lang="en-GB" sz="1400" dirty="0" err="1" smtClean="0"/>
              <a:t>Sthamer</a:t>
            </a:r>
            <a:r>
              <a:rPr lang="en-GB" sz="1400" dirty="0" smtClean="0"/>
              <a:t>, Tracy, </a:t>
            </a:r>
            <a:r>
              <a:rPr lang="en-GB" sz="1400" dirty="0" err="1" smtClean="0"/>
              <a:t>Tonella,Xanthakis</a:t>
            </a:r>
            <a:r>
              <a:rPr lang="en-GB" sz="1400" dirty="0" smtClean="0"/>
              <a:t>, Xiao, Wegener, Wilkins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10. Maintenance	</a:t>
            </a:r>
            <a:r>
              <a:rPr lang="en-GB" sz="1400" dirty="0" err="1" smtClean="0"/>
              <a:t>Antoniol</a:t>
            </a:r>
            <a:r>
              <a:rPr lang="en-GB" sz="1400" dirty="0" smtClean="0"/>
              <a:t>, Lutz, Di </a:t>
            </a:r>
            <a:r>
              <a:rPr lang="en-GB" sz="1400" dirty="0" err="1" smtClean="0"/>
              <a:t>Penta</a:t>
            </a:r>
            <a:r>
              <a:rPr lang="en-GB" sz="1400" dirty="0" smtClean="0"/>
              <a:t>, </a:t>
            </a:r>
            <a:r>
              <a:rPr lang="en-GB" sz="1400" dirty="0" err="1" smtClean="0"/>
              <a:t>Madhavi</a:t>
            </a:r>
            <a:r>
              <a:rPr lang="en-GB" sz="1400" dirty="0" smtClean="0"/>
              <a:t>, </a:t>
            </a:r>
            <a:r>
              <a:rPr lang="en-GB" sz="1400" dirty="0" err="1" smtClean="0"/>
              <a:t>Mancoridis</a:t>
            </a:r>
            <a:r>
              <a:rPr lang="en-GB" sz="1400" dirty="0" smtClean="0"/>
              <a:t>, Mitchell, Swift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11. Model checking	Alba, Chicano, </a:t>
            </a:r>
            <a:r>
              <a:rPr lang="en-GB" sz="1400" dirty="0" err="1" smtClean="0"/>
              <a:t>Godefroid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12. Probing	Cohen, </a:t>
            </a:r>
            <a:r>
              <a:rPr lang="en-GB" sz="1400" dirty="0" err="1" smtClean="0"/>
              <a:t>Elbaum</a:t>
            </a:r>
            <a:r>
              <a:rPr lang="en-GB" sz="1400" dirty="0" smtClean="0"/>
              <a:t> </a:t>
            </a:r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13. UIOs	</a:t>
            </a:r>
            <a:r>
              <a:rPr lang="en-GB" sz="1400" dirty="0" err="1" smtClean="0"/>
              <a:t>Derderian</a:t>
            </a:r>
            <a:r>
              <a:rPr lang="en-GB" sz="1400" dirty="0" smtClean="0"/>
              <a:t>, </a:t>
            </a:r>
            <a:r>
              <a:rPr lang="en-GB" sz="1400" dirty="0" err="1" smtClean="0"/>
              <a:t>Guo</a:t>
            </a:r>
            <a:r>
              <a:rPr lang="en-GB" sz="1400" dirty="0" smtClean="0"/>
              <a:t>, </a:t>
            </a:r>
            <a:r>
              <a:rPr lang="en-GB" sz="1400" dirty="0" err="1" smtClean="0"/>
              <a:t>Hierons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14. Comprehension	Gold, Li, </a:t>
            </a:r>
            <a:r>
              <a:rPr lang="en-GB" sz="1400" dirty="0" err="1" smtClean="0"/>
              <a:t>Mahdavi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15. Protocols	Alba, Clark, Jacob, </a:t>
            </a:r>
            <a:r>
              <a:rPr lang="en-GB" sz="1400" dirty="0" err="1" smtClean="0"/>
              <a:t>Troya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16. Component </a:t>
            </a:r>
            <a:r>
              <a:rPr lang="en-GB" sz="1400" dirty="0" err="1" smtClean="0"/>
              <a:t>sel</a:t>
            </a:r>
            <a:r>
              <a:rPr lang="en-GB" sz="1400" dirty="0" smtClean="0"/>
              <a:t>	Baker, </a:t>
            </a:r>
            <a:r>
              <a:rPr lang="en-GB" sz="1400" dirty="0" err="1" smtClean="0"/>
              <a:t>Skaliotis</a:t>
            </a:r>
            <a:r>
              <a:rPr lang="en-GB" sz="1400" dirty="0" smtClean="0"/>
              <a:t>, </a:t>
            </a:r>
            <a:r>
              <a:rPr lang="en-GB" sz="1400" dirty="0" err="1" smtClean="0"/>
              <a:t>Steinhofel</a:t>
            </a:r>
            <a:r>
              <a:rPr lang="en-GB" sz="1400" dirty="0" smtClean="0"/>
              <a:t>, </a:t>
            </a:r>
            <a:r>
              <a:rPr lang="en-GB" sz="1400" dirty="0" err="1" smtClean="0"/>
              <a:t>Yoo</a:t>
            </a:r>
            <a:endParaRPr lang="en-GB" sz="1400" dirty="0" smtClean="0"/>
          </a:p>
          <a:p>
            <a:pPr marL="1778000" indent="-1778000">
              <a:lnSpc>
                <a:spcPct val="110000"/>
              </a:lnSpc>
              <a:buFontTx/>
              <a:buNone/>
              <a:tabLst>
                <a:tab pos="1778000" algn="l"/>
              </a:tabLst>
            </a:pPr>
            <a:r>
              <a:rPr lang="en-GB" sz="1400" dirty="0" smtClean="0"/>
              <a:t>17. Agent Oriented	Haas, </a:t>
            </a:r>
            <a:r>
              <a:rPr lang="en-GB" sz="1400" dirty="0" err="1" smtClean="0"/>
              <a:t>Peysakhov</a:t>
            </a:r>
            <a:r>
              <a:rPr lang="en-GB" sz="1400" dirty="0" smtClean="0"/>
              <a:t>, Sinclair, </a:t>
            </a:r>
            <a:r>
              <a:rPr lang="en-GB" sz="1400" dirty="0" err="1" smtClean="0"/>
              <a:t>Shami</a:t>
            </a:r>
            <a:r>
              <a:rPr lang="en-GB" sz="1400" dirty="0" smtClean="0"/>
              <a:t>, </a:t>
            </a:r>
            <a:r>
              <a:rPr lang="en-GB" sz="1400" dirty="0" err="1" smtClean="0"/>
              <a:t>Mancoridis</a:t>
            </a:r>
            <a:endParaRPr lang="en-US" sz="1400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98510" y="17145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11210" y="20066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11210" y="22987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36610" y="25908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49310" y="28575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49310" y="31369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462010" y="34163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62010" y="36957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36610" y="44069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36610" y="47117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449310" y="50038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36610" y="52324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449310" y="55499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49310" y="58166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49310" y="60833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62010" y="6388100"/>
            <a:ext cx="7759700" cy="38100"/>
          </a:xfrm>
          <a:prstGeom prst="line">
            <a:avLst/>
          </a:prstGeom>
          <a:ln w="3175" cmpd="sng"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6946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</a:p>
          <a:p>
            <a:r>
              <a:rPr lang="en-US" dirty="0" smtClean="0"/>
              <a:t>Why use search-based methods?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658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why do we care?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427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Researech</a:t>
            </a:r>
            <a:r>
              <a:rPr lang="en-US" dirty="0" smtClean="0"/>
              <a:t>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RQ1:</a:t>
            </a:r>
          </a:p>
          <a:p>
            <a:pPr lvl="1"/>
            <a:r>
              <a:rPr lang="en-US" dirty="0" smtClean="0"/>
              <a:t>Is GALE slow due to all that clustering</a:t>
            </a:r>
          </a:p>
          <a:p>
            <a:r>
              <a:rPr lang="en-US" dirty="0" smtClean="0"/>
              <a:t>RQ!:</a:t>
            </a:r>
          </a:p>
          <a:p>
            <a:pPr lvl="1"/>
            <a:r>
              <a:rPr lang="en-US" dirty="0" smtClean="0"/>
              <a:t>Is GALE effective: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124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4" name="Content Placeholder 3"/>
          <p:cNvSpPr txBox="1">
            <a:spLocks noGrp="1"/>
          </p:cNvSpPr>
          <p:nvPr>
            <p:ph sz="half" idx="1"/>
          </p:nvPr>
        </p:nvSpPr>
        <p:spPr>
          <a:xfrm>
            <a:off x="457200" y="1600200"/>
            <a:ext cx="4038600" cy="3982628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Multi-objective optimization</a:t>
            </a:r>
            <a:br>
              <a:rPr lang="en-US" sz="2400" dirty="0" smtClean="0"/>
            </a:br>
            <a:endParaRPr lang="en-US" sz="2400" dirty="0" smtClean="0"/>
          </a:p>
          <a:p>
            <a:pPr lvl="1"/>
            <a:r>
              <a:rPr lang="en-US" sz="2000" dirty="0" smtClean="0"/>
              <a:t>MOEA/D : R random directions, uses N </a:t>
            </a:r>
            <a:r>
              <a:rPr lang="en-US" sz="2000" dirty="0" err="1" smtClean="0"/>
              <a:t>eval</a:t>
            </a:r>
            <a:r>
              <a:rPr lang="en-US" sz="2000" dirty="0" smtClean="0"/>
              <a:t>/gen</a:t>
            </a:r>
          </a:p>
          <a:p>
            <a:pPr lvl="1"/>
            <a:r>
              <a:rPr lang="en-US" sz="2000" dirty="0" smtClean="0"/>
              <a:t>GALE: informed directions, log(N) </a:t>
            </a:r>
            <a:r>
              <a:rPr lang="en-US" sz="2000" dirty="0" err="1" smtClean="0"/>
              <a:t>evals</a:t>
            </a:r>
            <a:r>
              <a:rPr lang="en-US" sz="2000" dirty="0" smtClean="0"/>
              <a:t>/gen</a:t>
            </a:r>
            <a:br>
              <a:rPr lang="en-US" sz="2000" dirty="0" smtClean="0"/>
            </a:br>
            <a:endParaRPr lang="en-US" sz="2000" dirty="0" smtClean="0"/>
          </a:p>
          <a:p>
            <a:r>
              <a:rPr lang="en-US" sz="2400" dirty="0" smtClean="0"/>
              <a:t>Active learning:</a:t>
            </a:r>
          </a:p>
          <a:p>
            <a:pPr lvl="1"/>
            <a:r>
              <a:rPr lang="en-US" sz="2000" dirty="0" smtClean="0"/>
              <a:t>In SE, have not see this applied before MOEA</a:t>
            </a:r>
          </a:p>
          <a:p>
            <a:pPr lvl="1"/>
            <a:endParaRPr lang="en-US" sz="2000" dirty="0" smtClean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R</a:t>
            </a:r>
            <a:r>
              <a:rPr lang="en-US" sz="2400" dirty="0" smtClean="0"/>
              <a:t>esponse  surface methods</a:t>
            </a:r>
            <a:br>
              <a:rPr lang="en-US" sz="2400" dirty="0" smtClean="0"/>
            </a:br>
            <a:endParaRPr lang="en-US" sz="2400" dirty="0" smtClean="0"/>
          </a:p>
          <a:p>
            <a:pPr lvl="1"/>
            <a:r>
              <a:rPr lang="en-US" sz="2000" dirty="0" smtClean="0"/>
              <a:t>Parametric approximations of topology</a:t>
            </a:r>
          </a:p>
          <a:p>
            <a:pPr lvl="1"/>
            <a:r>
              <a:rPr lang="en-US" sz="2000" dirty="0" smtClean="0"/>
              <a:t>Avoids slow </a:t>
            </a:r>
            <a:r>
              <a:rPr lang="en-US" sz="2000" dirty="0" err="1" smtClean="0"/>
              <a:t>evals</a:t>
            </a:r>
            <a:r>
              <a:rPr lang="en-US" sz="2000" dirty="0" smtClean="0"/>
              <a:t> of model</a:t>
            </a:r>
          </a:p>
          <a:p>
            <a:pPr lvl="1"/>
            <a:r>
              <a:rPr lang="en-US" sz="2000" dirty="0" smtClean="0"/>
              <a:t>Use approximation instead</a:t>
            </a:r>
          </a:p>
          <a:p>
            <a:pPr lvl="1"/>
            <a:r>
              <a:rPr lang="en-US" sz="2000" dirty="0" smtClean="0"/>
              <a:t>GALE: </a:t>
            </a:r>
          </a:p>
          <a:p>
            <a:pPr lvl="2"/>
            <a:r>
              <a:rPr lang="en-US" sz="1800" dirty="0" smtClean="0"/>
              <a:t>no parametric assumptions</a:t>
            </a:r>
          </a:p>
          <a:p>
            <a:pPr lvl="2"/>
            <a:r>
              <a:rPr lang="en-US" sz="1800" dirty="0" err="1" smtClean="0"/>
              <a:t>V.simple</a:t>
            </a:r>
            <a:r>
              <a:rPr lang="en-US" sz="1800" dirty="0" smtClean="0"/>
              <a:t> approximation</a:t>
            </a:r>
            <a:br>
              <a:rPr lang="en-US" sz="1800" dirty="0" smtClean="0"/>
            </a:br>
            <a:endParaRPr lang="en-US" sz="1800" dirty="0"/>
          </a:p>
          <a:p>
            <a:r>
              <a:rPr lang="en-US" sz="2400" dirty="0" smtClean="0"/>
              <a:t> </a:t>
            </a:r>
            <a:r>
              <a:rPr lang="en-US" sz="2400" dirty="0"/>
              <a:t>L</a:t>
            </a:r>
            <a:r>
              <a:rPr lang="en-US" sz="2400" dirty="0" smtClean="0"/>
              <a:t>ocal search</a:t>
            </a:r>
          </a:p>
          <a:p>
            <a:pPr lvl="1"/>
            <a:r>
              <a:rPr lang="en-US" sz="2000" dirty="0" smtClean="0"/>
              <a:t>Some work in MOEA</a:t>
            </a:r>
          </a:p>
          <a:p>
            <a:pPr lvl="1"/>
            <a:r>
              <a:rPr lang="en-US" sz="2000" dirty="0" smtClean="0"/>
              <a:t>None known (to us) in SE</a:t>
            </a:r>
          </a:p>
          <a:p>
            <a:pPr lvl="1"/>
            <a:r>
              <a:rPr lang="en-US" sz="2000" dirty="0" smtClean="0"/>
              <a:t>? Needs more than log(N) </a:t>
            </a:r>
            <a:r>
              <a:rPr lang="en-US" sz="2000" dirty="0" err="1" smtClean="0"/>
              <a:t>evals</a:t>
            </a:r>
            <a:endParaRPr lang="en-US" sz="20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08653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GALE : a strong wing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400" y="1574800"/>
            <a:ext cx="5080000" cy="50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511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324" y="285582"/>
            <a:ext cx="8286513" cy="1143000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505078"/>
            <a:ext cx="4290681" cy="484333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Journal-first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GALE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strong force to push you around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Search-based SE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The future of SE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Why we explore with GALE</a:t>
            </a:r>
            <a:endParaRPr lang="en-US" sz="20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Geometric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Look before you leap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Peek at topology b4 making inference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Active learning: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Scoring  examples costs X.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Minimize sum of X</a:t>
            </a:r>
          </a:p>
        </p:txBody>
      </p:sp>
      <p:pic>
        <p:nvPicPr>
          <p:cNvPr id="6" name="Picture 5" descr="051712_gale_force_photos_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187" y="-744"/>
            <a:ext cx="4610746" cy="691611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343806" y="2677412"/>
            <a:ext cx="965490" cy="198894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6250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324" y="285582"/>
            <a:ext cx="8286513" cy="1143000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505078"/>
            <a:ext cx="4290681" cy="484333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rgbClr val="9F2021"/>
                </a:solidFill>
              </a:rPr>
              <a:t>Journal-first</a:t>
            </a: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GALE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strong force to push you around</a:t>
            </a: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Search-based SE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The future of SE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Why we explore with GALE</a:t>
            </a:r>
            <a:endParaRPr lang="en-US" sz="2000" dirty="0" smtClean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Geometric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Look before you leap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Peek at topology b4 making inference</a:t>
            </a: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Active learning: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Scoring  examples costs X.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Minimize sum of X</a:t>
            </a:r>
          </a:p>
        </p:txBody>
      </p:sp>
      <p:pic>
        <p:nvPicPr>
          <p:cNvPr id="6" name="Picture 5" descr="051712_gale_force_photos_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187" y="-744"/>
            <a:ext cx="4610746" cy="691611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343806" y="2677412"/>
            <a:ext cx="965490" cy="198894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372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8889" y="1247908"/>
            <a:ext cx="5041106" cy="4948389"/>
          </a:xfrm>
          <a:ln w="317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>
            <a:norm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sz="1800" b="1" dirty="0" smtClean="0">
                <a:solidFill>
                  <a:prstClr val="black"/>
                </a:solidFill>
              </a:rPr>
              <a:t>2015 (to appear):</a:t>
            </a:r>
            <a:endParaRPr lang="en-US" sz="1800" b="1" dirty="0">
              <a:solidFill>
                <a:prstClr val="black"/>
              </a:solidFill>
            </a:endParaRPr>
          </a:p>
          <a:p>
            <a:pPr>
              <a:spcBef>
                <a:spcPts val="0"/>
              </a:spcBef>
              <a:buFont typeface="+mj-lt"/>
              <a:buAutoNum type="arabicPeriod"/>
            </a:pPr>
            <a:r>
              <a:rPr lang="en-US" sz="1400" b="1" dirty="0" smtClean="0">
                <a:solidFill>
                  <a:srgbClr val="008000"/>
                </a:solidFill>
              </a:rPr>
              <a:t>GALE</a:t>
            </a:r>
            <a:r>
              <a:rPr lang="en-US" sz="1400" b="1" dirty="0">
                <a:solidFill>
                  <a:srgbClr val="008000"/>
                </a:solidFill>
              </a:rPr>
              <a:t>: Geometric active learning for Search-Based software </a:t>
            </a:r>
            <a:r>
              <a:rPr lang="en-US" sz="1400" b="1" dirty="0" smtClean="0">
                <a:solidFill>
                  <a:srgbClr val="008000"/>
                </a:solidFill>
              </a:rPr>
              <a:t>Engineering,   Krall,  Menzies,  Davies</a:t>
            </a:r>
            <a:endParaRPr lang="en-US" sz="1400" dirty="0" smtClean="0"/>
          </a:p>
          <a:p>
            <a:pPr marL="0" indent="0">
              <a:buNone/>
            </a:pPr>
            <a:r>
              <a:rPr lang="en-US" sz="1800" b="1" dirty="0" smtClean="0"/>
              <a:t>2013</a:t>
            </a:r>
            <a:r>
              <a:rPr lang="en-US" sz="1800" dirty="0" smtClean="0"/>
              <a:t>: </a:t>
            </a:r>
          </a:p>
          <a:p>
            <a:pPr>
              <a:buFont typeface="+mj-lt"/>
              <a:buAutoNum type="arabicPeriod" startAt="2"/>
            </a:pPr>
            <a:r>
              <a:rPr lang="en-US" sz="1400" dirty="0" smtClean="0">
                <a:solidFill>
                  <a:srgbClr val="7F7F7F"/>
                </a:solidFill>
              </a:rPr>
              <a:t>Learning Project Management Decisions: A Case Study with Case-Based Reasoning versus Data Farming,  Menzies,  Brady,  Keung,  </a:t>
            </a:r>
            <a:r>
              <a:rPr lang="en-US" sz="1400" dirty="0" err="1" smtClean="0">
                <a:solidFill>
                  <a:srgbClr val="7F7F7F"/>
                </a:solidFill>
              </a:rPr>
              <a:t>Hihn</a:t>
            </a:r>
            <a:r>
              <a:rPr lang="en-US" sz="1400" dirty="0" smtClean="0">
                <a:solidFill>
                  <a:srgbClr val="7F7F7F"/>
                </a:solidFill>
              </a:rPr>
              <a:t>, Steven Williams,  El-</a:t>
            </a:r>
            <a:r>
              <a:rPr lang="en-US" sz="1400" dirty="0" err="1" smtClean="0">
                <a:solidFill>
                  <a:srgbClr val="7F7F7F"/>
                </a:solidFill>
              </a:rPr>
              <a:t>Rawas</a:t>
            </a:r>
            <a:r>
              <a:rPr lang="en-US" sz="1400" dirty="0" smtClean="0">
                <a:solidFill>
                  <a:srgbClr val="7F7F7F"/>
                </a:solidFill>
              </a:rPr>
              <a:t>,  Green,  Boehm</a:t>
            </a:r>
            <a:endParaRPr lang="en-US" sz="1400" b="1" dirty="0" smtClean="0">
              <a:solidFill>
                <a:srgbClr val="008000"/>
              </a:solidFill>
            </a:endParaRPr>
          </a:p>
          <a:p>
            <a:pPr>
              <a:buFont typeface="+mj-lt"/>
              <a:buAutoNum type="arabicPeriod" startAt="2"/>
            </a:pPr>
            <a:r>
              <a:rPr lang="en-US" sz="1400" dirty="0" smtClean="0">
                <a:solidFill>
                  <a:srgbClr val="7F7F7F"/>
                </a:solidFill>
              </a:rPr>
              <a:t>Balancing Privacy and Utility in Cross-Company Defect Prediction,  Peters,  Menzies,  Gong,  Zhang</a:t>
            </a:r>
          </a:p>
          <a:p>
            <a:pPr>
              <a:buFont typeface="+mj-lt"/>
              <a:buAutoNum type="arabicPeriod" startAt="2"/>
            </a:pPr>
            <a:r>
              <a:rPr lang="en-US" sz="1400" b="1" dirty="0" smtClean="0">
                <a:solidFill>
                  <a:srgbClr val="008000"/>
                </a:solidFill>
              </a:rPr>
              <a:t>Active Learning and Effort Estimation: Finding the Essential Content of Software Effort Estimation Data  </a:t>
            </a:r>
            <a:r>
              <a:rPr lang="en-US" sz="1400" b="1" dirty="0" err="1" smtClean="0">
                <a:solidFill>
                  <a:srgbClr val="008000"/>
                </a:solidFill>
              </a:rPr>
              <a:t>Kocaguneli</a:t>
            </a:r>
            <a:r>
              <a:rPr lang="en-US" sz="1400" b="1" dirty="0" smtClean="0">
                <a:solidFill>
                  <a:srgbClr val="008000"/>
                </a:solidFill>
              </a:rPr>
              <a:t>,  Menzies,  Keung,  </a:t>
            </a:r>
            <a:r>
              <a:rPr lang="en-US" sz="1400" b="1" dirty="0" err="1" smtClean="0">
                <a:solidFill>
                  <a:srgbClr val="008000"/>
                </a:solidFill>
              </a:rPr>
              <a:t>Cok</a:t>
            </a:r>
            <a:r>
              <a:rPr lang="en-US" sz="1400" b="1" dirty="0" smtClean="0">
                <a:solidFill>
                  <a:srgbClr val="008000"/>
                </a:solidFill>
              </a:rPr>
              <a:t>,  </a:t>
            </a:r>
            <a:r>
              <a:rPr lang="en-US" sz="1400" b="1" dirty="0" err="1" smtClean="0">
                <a:solidFill>
                  <a:srgbClr val="008000"/>
                </a:solidFill>
              </a:rPr>
              <a:t>Madachy</a:t>
            </a:r>
            <a:endParaRPr lang="en-US" sz="1400" b="1" dirty="0" smtClean="0">
              <a:solidFill>
                <a:srgbClr val="008000"/>
              </a:solidFill>
            </a:endParaRPr>
          </a:p>
          <a:p>
            <a:pPr>
              <a:buFont typeface="+mj-lt"/>
              <a:buAutoNum type="arabicPeriod" startAt="2"/>
            </a:pPr>
            <a:r>
              <a:rPr lang="en-US" sz="1400" dirty="0" smtClean="0">
                <a:solidFill>
                  <a:srgbClr val="7F7F7F"/>
                </a:solidFill>
              </a:rPr>
              <a:t>Local versus Global Lessons for Defect Prediction and Effort Estimation, Tim Menzies,  Butcher,  </a:t>
            </a:r>
            <a:r>
              <a:rPr lang="en-US" sz="1400" dirty="0" err="1" smtClean="0">
                <a:solidFill>
                  <a:srgbClr val="7F7F7F"/>
                </a:solidFill>
              </a:rPr>
              <a:t>Cok</a:t>
            </a:r>
            <a:r>
              <a:rPr lang="en-US" sz="1400" dirty="0" smtClean="0">
                <a:solidFill>
                  <a:srgbClr val="7F7F7F"/>
                </a:solidFill>
              </a:rPr>
              <a:t>,  Marcus,  Layman,  Shull,  </a:t>
            </a:r>
            <a:r>
              <a:rPr lang="en-US" sz="1400" dirty="0" err="1" smtClean="0">
                <a:solidFill>
                  <a:srgbClr val="7F7F7F"/>
                </a:solidFill>
              </a:rPr>
              <a:t>Turhan</a:t>
            </a:r>
            <a:r>
              <a:rPr lang="en-US" sz="1400" dirty="0" smtClean="0">
                <a:solidFill>
                  <a:srgbClr val="7F7F7F"/>
                </a:solidFill>
              </a:rPr>
              <a:t>,  Zimmermann </a:t>
            </a:r>
          </a:p>
          <a:p>
            <a:pPr marL="0" indent="0">
              <a:buNone/>
            </a:pPr>
            <a:r>
              <a:rPr lang="en-US" sz="1800" b="1" dirty="0" smtClean="0"/>
              <a:t>2012:</a:t>
            </a:r>
          </a:p>
          <a:p>
            <a:pPr>
              <a:buFont typeface="+mj-lt"/>
              <a:buAutoNum type="arabicPeriod" startAt="6"/>
            </a:pPr>
            <a:r>
              <a:rPr lang="en-US" sz="1400" b="1" dirty="0" smtClean="0">
                <a:solidFill>
                  <a:srgbClr val="008000"/>
                </a:solidFill>
              </a:rPr>
              <a:t>On the Value of Ensemble Effort Estimation, </a:t>
            </a:r>
            <a:br>
              <a:rPr lang="en-US" sz="1400" b="1" dirty="0" smtClean="0">
                <a:solidFill>
                  <a:srgbClr val="008000"/>
                </a:solidFill>
              </a:rPr>
            </a:br>
            <a:r>
              <a:rPr lang="en-US" sz="1400" b="1" dirty="0" smtClean="0">
                <a:solidFill>
                  <a:srgbClr val="008000"/>
                </a:solidFill>
              </a:rPr>
              <a:t> </a:t>
            </a:r>
            <a:r>
              <a:rPr lang="en-US" sz="1400" b="1" dirty="0" err="1" smtClean="0">
                <a:solidFill>
                  <a:srgbClr val="008000"/>
                </a:solidFill>
              </a:rPr>
              <a:t>Kocaguneli</a:t>
            </a:r>
            <a:r>
              <a:rPr lang="en-US" sz="1400" b="1" dirty="0" smtClean="0">
                <a:solidFill>
                  <a:srgbClr val="008000"/>
                </a:solidFill>
              </a:rPr>
              <a:t>,  Menzies,  Keung</a:t>
            </a:r>
            <a:endParaRPr lang="en-US" sz="1400" b="1" dirty="0">
              <a:solidFill>
                <a:srgbClr val="008000"/>
              </a:solidFill>
            </a:endParaRPr>
          </a:p>
          <a:p>
            <a:pPr>
              <a:buFont typeface="+mj-lt"/>
              <a:buAutoNum type="arabicPeriod" startAt="6"/>
            </a:pPr>
            <a:r>
              <a:rPr lang="en-US" sz="1400" b="1" dirty="0" smtClean="0">
                <a:solidFill>
                  <a:srgbClr val="008000"/>
                </a:solidFill>
              </a:rPr>
              <a:t>Exploiting the Essential Assumptions of Analogy-Based Effort Estimation,  </a:t>
            </a:r>
            <a:r>
              <a:rPr lang="en-US" sz="1400" b="1" dirty="0" err="1" smtClean="0">
                <a:solidFill>
                  <a:srgbClr val="008000"/>
                </a:solidFill>
              </a:rPr>
              <a:t>Kocaguneli</a:t>
            </a:r>
            <a:r>
              <a:rPr lang="en-US" sz="1400" b="1" dirty="0" smtClean="0">
                <a:solidFill>
                  <a:srgbClr val="008000"/>
                </a:solidFill>
              </a:rPr>
              <a:t>,  Menzies,  </a:t>
            </a:r>
            <a:r>
              <a:rPr lang="en-US" sz="1400" b="1" dirty="0" err="1" smtClean="0">
                <a:solidFill>
                  <a:srgbClr val="008000"/>
                </a:solidFill>
              </a:rPr>
              <a:t>Bener</a:t>
            </a:r>
            <a:r>
              <a:rPr lang="en-US" sz="1400" b="1" dirty="0" smtClean="0">
                <a:solidFill>
                  <a:srgbClr val="008000"/>
                </a:solidFill>
              </a:rPr>
              <a:t>,  Keung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591497" y="1247909"/>
            <a:ext cx="3267529" cy="4963688"/>
          </a:xfrm>
          <a:ln w="317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/>
              <a:t>2011:</a:t>
            </a:r>
          </a:p>
          <a:p>
            <a:pPr>
              <a:buFont typeface="+mj-lt"/>
              <a:buAutoNum type="arabicPeriod" startAt="8"/>
            </a:pPr>
            <a:r>
              <a:rPr lang="en-US" sz="1400" dirty="0" smtClean="0">
                <a:solidFill>
                  <a:srgbClr val="7F7F7F"/>
                </a:solidFill>
              </a:rPr>
              <a:t>Gas for Randomized Unit Testing,  Andrews,  Menzies, Felix Li</a:t>
            </a:r>
            <a:endParaRPr lang="en-US" sz="1400" dirty="0" smtClean="0"/>
          </a:p>
          <a:p>
            <a:pPr marL="0" indent="0">
              <a:buNone/>
            </a:pPr>
            <a:r>
              <a:rPr lang="en-US" sz="1800" b="1" dirty="0" smtClean="0"/>
              <a:t>2007: </a:t>
            </a:r>
          </a:p>
          <a:p>
            <a:pPr>
              <a:buFont typeface="+mj-lt"/>
              <a:buAutoNum type="arabicPeriod" startAt="9"/>
            </a:pPr>
            <a:r>
              <a:rPr lang="en-US" sz="1400" b="1" dirty="0" smtClean="0">
                <a:solidFill>
                  <a:srgbClr val="008000"/>
                </a:solidFill>
              </a:rPr>
              <a:t>Problems with Precision: A Response to "Comments on 'Data Mining Static Code Attributes to Learn Defect Predictors’”,  Menzies,  </a:t>
            </a:r>
            <a:r>
              <a:rPr lang="en-US" sz="1400" b="1" dirty="0" err="1" smtClean="0">
                <a:solidFill>
                  <a:srgbClr val="008000"/>
                </a:solidFill>
              </a:rPr>
              <a:t>Dekhtyar</a:t>
            </a:r>
            <a:r>
              <a:rPr lang="en-US" sz="1400" b="1" dirty="0" smtClean="0">
                <a:solidFill>
                  <a:srgbClr val="008000"/>
                </a:solidFill>
              </a:rPr>
              <a:t>,  </a:t>
            </a:r>
            <a:r>
              <a:rPr lang="en-US" sz="1400" b="1" dirty="0" err="1" smtClean="0">
                <a:solidFill>
                  <a:srgbClr val="008000"/>
                </a:solidFill>
              </a:rPr>
              <a:t>Distefano</a:t>
            </a:r>
            <a:r>
              <a:rPr lang="en-US" sz="1400" b="1" dirty="0" smtClean="0">
                <a:solidFill>
                  <a:srgbClr val="008000"/>
                </a:solidFill>
              </a:rPr>
              <a:t>,  Greenwald</a:t>
            </a:r>
          </a:p>
          <a:p>
            <a:pPr>
              <a:buFont typeface="+mj-lt"/>
              <a:buAutoNum type="arabicPeriod" startAt="9"/>
            </a:pPr>
            <a:r>
              <a:rPr lang="en-US" sz="1400" b="1" dirty="0" smtClean="0">
                <a:solidFill>
                  <a:srgbClr val="008000"/>
                </a:solidFill>
              </a:rPr>
              <a:t>Data Mining Static Code Attributes to Learn Defect Predictors,  Menzies,  Greenwald,  Frank</a:t>
            </a:r>
            <a:br>
              <a:rPr lang="en-US" sz="1400" b="1" dirty="0" smtClean="0">
                <a:solidFill>
                  <a:srgbClr val="008000"/>
                </a:solidFill>
              </a:rPr>
            </a:br>
            <a:endParaRPr lang="en-US" sz="1400" dirty="0" smtClean="0"/>
          </a:p>
          <a:p>
            <a:pPr marL="0" indent="0">
              <a:buNone/>
            </a:pPr>
            <a:r>
              <a:rPr lang="en-US" sz="1800" b="1" dirty="0" smtClean="0"/>
              <a:t>2006:</a:t>
            </a:r>
          </a:p>
          <a:p>
            <a:pPr>
              <a:buFont typeface="+mj-lt"/>
              <a:buAutoNum type="arabicPeriod" startAt="11"/>
            </a:pPr>
            <a:r>
              <a:rPr lang="en-US" sz="1400" b="1" dirty="0" smtClean="0">
                <a:solidFill>
                  <a:srgbClr val="008000"/>
                </a:solidFill>
              </a:rPr>
              <a:t>Best Practices for Effort Estimation,  Menzies,  Chen,  </a:t>
            </a:r>
            <a:r>
              <a:rPr lang="en-US" sz="1400" b="1" dirty="0" err="1" smtClean="0">
                <a:solidFill>
                  <a:srgbClr val="008000"/>
                </a:solidFill>
              </a:rPr>
              <a:t>Hihn</a:t>
            </a:r>
            <a:r>
              <a:rPr lang="en-US" sz="1400" b="1" dirty="0" smtClean="0">
                <a:solidFill>
                  <a:srgbClr val="008000"/>
                </a:solidFill>
              </a:rPr>
              <a:t>,  </a:t>
            </a:r>
            <a:r>
              <a:rPr lang="en-US" sz="1400" b="1" dirty="0" err="1" smtClean="0">
                <a:solidFill>
                  <a:srgbClr val="008000"/>
                </a:solidFill>
              </a:rPr>
              <a:t>Lum</a:t>
            </a:r>
            <a:r>
              <a:rPr lang="en-US" sz="1400" b="1" dirty="0" smtClean="0">
                <a:solidFill>
                  <a:srgbClr val="008000"/>
                </a:solidFill>
              </a:rPr>
              <a:t> </a:t>
            </a:r>
            <a:endParaRPr lang="en-US" sz="1400" dirty="0" smtClean="0"/>
          </a:p>
          <a:p>
            <a:pPr marL="0" indent="0">
              <a:buNone/>
            </a:pPr>
            <a:r>
              <a:rPr lang="en-US" sz="1800" b="1" dirty="0" smtClean="0"/>
              <a:t>2003:</a:t>
            </a:r>
          </a:p>
          <a:p>
            <a:pPr>
              <a:buFont typeface="+mj-lt"/>
              <a:buAutoNum type="arabicPeriod" startAt="12"/>
            </a:pPr>
            <a:r>
              <a:rPr lang="en-US" sz="1400" b="1" dirty="0" smtClean="0">
                <a:solidFill>
                  <a:srgbClr val="008000"/>
                </a:solidFill>
              </a:rPr>
              <a:t>More Success &amp; Failure Factors in Software Reuse,  Menzies, Stefano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58188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Journal first:  useful for jumping communities</a:t>
            </a:r>
            <a:br>
              <a:rPr lang="en-US" sz="3200" dirty="0" smtClean="0"/>
            </a:br>
            <a:r>
              <a:rPr lang="en-US" sz="3200" dirty="0" smtClean="0"/>
              <a:t>e.g. me, </a:t>
            </a:r>
            <a:r>
              <a:rPr lang="en-US" sz="3200" dirty="0" smtClean="0"/>
              <a:t>12 years, 12 TSE articles, 8 journal first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6395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324" y="285582"/>
            <a:ext cx="8286513" cy="1143000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505078"/>
            <a:ext cx="4290681" cy="484333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Journal-first</a:t>
            </a:r>
          </a:p>
          <a:p>
            <a:pPr>
              <a:lnSpc>
                <a:spcPct val="120000"/>
              </a:lnSpc>
            </a:pPr>
            <a:r>
              <a:rPr lang="en-US" sz="2400" b="1" dirty="0" smtClean="0">
                <a:solidFill>
                  <a:srgbClr val="9F2021"/>
                </a:solidFill>
              </a:rPr>
              <a:t>GALE</a:t>
            </a:r>
          </a:p>
          <a:p>
            <a:pPr lvl="1">
              <a:lnSpc>
                <a:spcPct val="120000"/>
              </a:lnSpc>
            </a:pPr>
            <a:r>
              <a:rPr lang="en-US" sz="2000" b="1" dirty="0" smtClean="0">
                <a:solidFill>
                  <a:srgbClr val="9F2021"/>
                </a:solidFill>
              </a:rPr>
              <a:t>strong force to push you around</a:t>
            </a: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Search-based SE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The future of SE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Why we explore with GALE</a:t>
            </a:r>
            <a:endParaRPr lang="en-US" sz="2000" dirty="0" smtClean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Geometric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Look before you leap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Peek at topology b4 making inference</a:t>
            </a: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Active learning: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Scoring  examples costs X.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Minimize sum of X</a:t>
            </a:r>
          </a:p>
        </p:txBody>
      </p:sp>
      <p:pic>
        <p:nvPicPr>
          <p:cNvPr id="6" name="Picture 5" descr="051712_gale_force_photos_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187" y="-744"/>
            <a:ext cx="4610746" cy="691611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343806" y="2677412"/>
            <a:ext cx="965490" cy="198894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459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690" y="1934181"/>
            <a:ext cx="4973281" cy="39276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GALE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3620"/>
            <a:ext cx="6873874" cy="47438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 smtClean="0"/>
              <a:t>Approximate the space </a:t>
            </a:r>
          </a:p>
          <a:p>
            <a:pPr lvl="1" indent="-342900"/>
            <a:r>
              <a:rPr lang="en-US" sz="2400" dirty="0" smtClean="0"/>
              <a:t>k=2 divisive clustering 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pPr marL="400050" lvl="1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800" dirty="0" smtClean="0"/>
              <a:t>Evaluate 2 distant </a:t>
            </a:r>
            <a:br>
              <a:rPr lang="en-US" sz="2800" dirty="0" smtClean="0"/>
            </a:br>
            <a:r>
              <a:rPr lang="en-US" sz="2800" dirty="0" smtClean="0"/>
              <a:t>points (X,Y) per cluster</a:t>
            </a:r>
            <a:br>
              <a:rPr lang="en-US" sz="28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If better(X,Y)</a:t>
            </a:r>
          </a:p>
          <a:p>
            <a:pPr lvl="1" indent="-342900"/>
            <a:r>
              <a:rPr lang="en-US" sz="2400" dirty="0" smtClean="0"/>
              <a:t>If size(cluster) &gt; large</a:t>
            </a:r>
            <a:endParaRPr lang="en-US" sz="2400" dirty="0"/>
          </a:p>
          <a:p>
            <a:pPr lvl="2"/>
            <a:r>
              <a:rPr lang="en-US" sz="2100" dirty="0" smtClean="0"/>
              <a:t>Cut in two</a:t>
            </a:r>
          </a:p>
          <a:p>
            <a:pPr lvl="2"/>
            <a:r>
              <a:rPr lang="en-US" sz="2100" dirty="0" err="1" smtClean="0"/>
              <a:t>Recurse</a:t>
            </a:r>
            <a:r>
              <a:rPr lang="en-US" sz="2100" dirty="0" smtClean="0"/>
              <a:t> on better half</a:t>
            </a:r>
          </a:p>
          <a:p>
            <a:pPr lvl="1"/>
            <a:r>
              <a:rPr lang="en-US" sz="2400" dirty="0" smtClean="0"/>
              <a:t>Else, push points  towards X</a:t>
            </a:r>
            <a:br>
              <a:rPr lang="en-US" sz="2400" dirty="0" smtClean="0"/>
            </a:br>
            <a:endParaRPr lang="en-US" sz="2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442197" y="1597828"/>
            <a:ext cx="1913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e.g. </a:t>
            </a:r>
            <a:r>
              <a:rPr lang="en-US" b="1" dirty="0" smtClean="0">
                <a:solidFill>
                  <a:srgbClr val="F0A631"/>
                </a:solidFill>
              </a:rPr>
              <a:t>orange</a:t>
            </a:r>
            <a:r>
              <a:rPr lang="en-US" dirty="0" smtClean="0"/>
              <a:t> points get  pushed </a:t>
            </a:r>
            <a:br>
              <a:rPr lang="en-US" dirty="0" smtClean="0"/>
            </a:br>
            <a:r>
              <a:rPr lang="en-US" dirty="0" smtClean="0"/>
              <a:t>this </a:t>
            </a:r>
            <a:r>
              <a:rPr lang="en-US" dirty="0"/>
              <a:t> </a:t>
            </a:r>
            <a:r>
              <a:rPr lang="en-US" dirty="0" smtClean="0"/>
              <a:t>way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6748217" y="2013596"/>
            <a:ext cx="154192" cy="720552"/>
          </a:xfrm>
          <a:prstGeom prst="straightConnector1">
            <a:avLst/>
          </a:prstGeom>
          <a:ln w="76200" cmpd="sng">
            <a:solidFill>
              <a:srgbClr val="F0A63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621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Evaluations per generation: </a:t>
            </a:r>
            <a:br>
              <a:rPr lang="en-US" dirty="0" smtClean="0"/>
            </a:br>
            <a:r>
              <a:rPr lang="en-US" dirty="0" smtClean="0"/>
              <a:t>GALE = O(log(N)); Others = O(N)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1733" y="2036763"/>
            <a:ext cx="4735892" cy="4525963"/>
          </a:xfrm>
        </p:spPr>
        <p:txBody>
          <a:bodyPr/>
          <a:lstStyle/>
          <a:p>
            <a:r>
              <a:rPr lang="en-US" dirty="0" smtClean="0"/>
              <a:t>RQ1:</a:t>
            </a:r>
          </a:p>
          <a:p>
            <a:pPr lvl="1"/>
            <a:r>
              <a:rPr lang="en-US" dirty="0" smtClean="0"/>
              <a:t>Is GALE slow ?</a:t>
            </a:r>
            <a:endParaRPr lang="en-US" dirty="0"/>
          </a:p>
          <a:p>
            <a:pPr lvl="1"/>
            <a:r>
              <a:rPr lang="en-US" dirty="0" smtClean="0"/>
              <a:t>all that clustering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RQ2:</a:t>
            </a:r>
          </a:p>
          <a:p>
            <a:pPr lvl="1"/>
            <a:r>
              <a:rPr lang="en-US" dirty="0" smtClean="0"/>
              <a:t>Is GALE effective?</a:t>
            </a:r>
            <a:endParaRPr lang="en-US" dirty="0"/>
          </a:p>
          <a:p>
            <a:pPr lvl="1"/>
            <a:r>
              <a:rPr lang="en-US" dirty="0" err="1" smtClean="0"/>
              <a:t>evals</a:t>
            </a:r>
            <a:r>
              <a:rPr lang="en-US" dirty="0" smtClean="0"/>
              <a:t> 2 points per cluster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732831"/>
            <a:ext cx="3347658" cy="451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107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324" y="285582"/>
            <a:ext cx="8286513" cy="1143000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505078"/>
            <a:ext cx="4290681" cy="484333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Journal-first</a:t>
            </a: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GALE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strong force to push you around</a:t>
            </a:r>
          </a:p>
          <a:p>
            <a:pPr>
              <a:lnSpc>
                <a:spcPct val="120000"/>
              </a:lnSpc>
            </a:pPr>
            <a:r>
              <a:rPr lang="en-US" sz="2400" b="1" dirty="0" smtClean="0">
                <a:solidFill>
                  <a:srgbClr val="9F2021"/>
                </a:solidFill>
              </a:rPr>
              <a:t>Search-based SE</a:t>
            </a:r>
          </a:p>
          <a:p>
            <a:pPr lvl="1">
              <a:lnSpc>
                <a:spcPct val="120000"/>
              </a:lnSpc>
            </a:pPr>
            <a:r>
              <a:rPr lang="en-US" sz="2000" b="1" dirty="0" smtClean="0">
                <a:solidFill>
                  <a:srgbClr val="9F2021"/>
                </a:solidFill>
              </a:rPr>
              <a:t>The future of SE</a:t>
            </a:r>
          </a:p>
          <a:p>
            <a:pPr lvl="1">
              <a:lnSpc>
                <a:spcPct val="120000"/>
              </a:lnSpc>
            </a:pPr>
            <a:r>
              <a:rPr lang="en-US" sz="2000" b="1" dirty="0" smtClean="0">
                <a:solidFill>
                  <a:srgbClr val="9F2021"/>
                </a:solidFill>
              </a:rPr>
              <a:t>Why we explore with GALE</a:t>
            </a:r>
            <a:endParaRPr lang="en-US" sz="2000" b="1" dirty="0" smtClean="0">
              <a:solidFill>
                <a:srgbClr val="9F202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Geometric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Look before you leap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Peek at topology b4 making inference</a:t>
            </a: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Active learning: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Scoring  examples costs X.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Minimize sum of X</a:t>
            </a:r>
          </a:p>
        </p:txBody>
      </p:sp>
      <p:pic>
        <p:nvPicPr>
          <p:cNvPr id="6" name="Picture 5" descr="051712_gale_force_photos_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187" y="-744"/>
            <a:ext cx="4610746" cy="691611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343806" y="2677412"/>
            <a:ext cx="965490" cy="198894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1614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33413" y="1549400"/>
            <a:ext cx="7772400" cy="2590800"/>
          </a:xfrm>
        </p:spPr>
        <p:txBody>
          <a:bodyPr>
            <a:normAutofit fontScale="90000"/>
          </a:bodyPr>
          <a:lstStyle/>
          <a:p>
            <a:r>
              <a:rPr lang="en-US" sz="3200" cap="none" dirty="0" smtClean="0"/>
              <a:t>Q: What comes next, after “big data”?</a:t>
            </a:r>
            <a:br>
              <a:rPr lang="en-US" sz="3200" cap="none" dirty="0" smtClean="0"/>
            </a:br>
            <a:r>
              <a:rPr lang="en-US" sz="3200" cap="none" dirty="0" smtClean="0"/>
              <a:t/>
            </a:r>
            <a:br>
              <a:rPr lang="en-US" sz="3200" cap="none" dirty="0" smtClean="0"/>
            </a:br>
            <a:r>
              <a:rPr lang="en-US" sz="3200" cap="none" dirty="0" smtClean="0"/>
              <a:t>A: “Big model”</a:t>
            </a:r>
            <a:br>
              <a:rPr lang="en-US" sz="3200" cap="none" dirty="0" smtClean="0"/>
            </a:br>
            <a:r>
              <a:rPr lang="en-US" sz="3200" cap="none" dirty="0" smtClean="0"/>
              <a:t/>
            </a:r>
            <a:br>
              <a:rPr lang="en-US" sz="3200" cap="none" dirty="0" smtClean="0"/>
            </a:br>
            <a:r>
              <a:rPr lang="en-US" sz="3200" cap="none" dirty="0" smtClean="0"/>
              <a:t>     • After </a:t>
            </a:r>
            <a:r>
              <a:rPr lang="en-US" sz="3200" u="sng" cap="none" dirty="0" smtClean="0"/>
              <a:t>collecting</a:t>
            </a:r>
            <a:r>
              <a:rPr lang="en-US" sz="3200" cap="none" dirty="0" smtClean="0"/>
              <a:t> all that data</a:t>
            </a:r>
            <a:br>
              <a:rPr lang="en-US" sz="3200" cap="none" dirty="0" smtClean="0"/>
            </a:br>
            <a:r>
              <a:rPr lang="en-US" sz="3200" cap="none" dirty="0" smtClean="0"/>
              <a:t/>
            </a:r>
            <a:br>
              <a:rPr lang="en-US" sz="3200" cap="none" dirty="0" smtClean="0"/>
            </a:br>
            <a:r>
              <a:rPr lang="en-US" sz="3200" cap="none" dirty="0" smtClean="0"/>
              <a:t>     • </a:t>
            </a:r>
            <a:r>
              <a:rPr lang="en-US" sz="3200" cap="none" dirty="0" smtClean="0"/>
              <a:t>We are </a:t>
            </a:r>
            <a:r>
              <a:rPr lang="en-US" sz="3200" cap="none" dirty="0" smtClean="0"/>
              <a:t>going to </a:t>
            </a:r>
            <a:r>
              <a:rPr lang="en-US" sz="3200" u="sng" cap="none" dirty="0" smtClean="0"/>
              <a:t>use </a:t>
            </a:r>
            <a:r>
              <a:rPr lang="en-US" sz="3200" cap="none" dirty="0" smtClean="0"/>
              <a:t>it</a:t>
            </a:r>
            <a:r>
              <a:rPr lang="en-US" sz="3200" cap="none" dirty="0"/>
              <a:t> </a:t>
            </a:r>
            <a:r>
              <a:rPr lang="en-US" sz="3200" cap="none" dirty="0" smtClean="0"/>
              <a:t>to build </a:t>
            </a:r>
            <a:r>
              <a:rPr lang="en-US" sz="3200" u="sng" cap="none" dirty="0" smtClean="0"/>
              <a:t>models</a:t>
            </a:r>
            <a:r>
              <a:rPr lang="en-US" sz="3200" cap="none" dirty="0" smtClean="0"/>
              <a:t>.</a:t>
            </a:r>
            <a:endParaRPr lang="en-US" sz="3200" cap="none" dirty="0"/>
          </a:p>
        </p:txBody>
      </p:sp>
    </p:spTree>
    <p:extLst>
      <p:ext uri="{BB962C8B-B14F-4D97-AF65-F5344CB8AC3E}">
        <p14:creationId xmlns:p14="http://schemas.microsoft.com/office/powerpoint/2010/main" val="2589615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630</Words>
  <Application>Microsoft Macintosh PowerPoint</Application>
  <PresentationFormat>On-screen Show (4:3)</PresentationFormat>
  <Paragraphs>188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Roadmap</vt:lpstr>
      <vt:lpstr>Roadmap</vt:lpstr>
      <vt:lpstr>Journal first:  useful for jumping communities e.g. me, 12 years, 12 TSE articles, 8 journal first</vt:lpstr>
      <vt:lpstr>Roadmap</vt:lpstr>
      <vt:lpstr>GALE force</vt:lpstr>
      <vt:lpstr>Evaluations per generation:  GALE = O(log(N)); Others = O(N) </vt:lpstr>
      <vt:lpstr>Roadmap</vt:lpstr>
      <vt:lpstr>Q: What comes next, after “big data”?  A: “Big model”       • After collecting all that data       • We are going to use it to build models.</vt:lpstr>
      <vt:lpstr>Models are everywhere</vt:lpstr>
      <vt:lpstr>Models are everywhere</vt:lpstr>
      <vt:lpstr>Search-based SE</vt:lpstr>
      <vt:lpstr>Optimization and evolutionary algorithms</vt:lpstr>
      <vt:lpstr>Applications of Optimization in SE</vt:lpstr>
      <vt:lpstr>Roadmap</vt:lpstr>
      <vt:lpstr>But why do we care?</vt:lpstr>
      <vt:lpstr>Researech questions</vt:lpstr>
      <vt:lpstr>Related work</vt:lpstr>
      <vt:lpstr>PowerPoint Presentation</vt:lpstr>
    </vt:vector>
  </TitlesOfParts>
  <Company>NC State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Menzies</dc:creator>
  <cp:lastModifiedBy>Tim Menzies</cp:lastModifiedBy>
  <cp:revision>79</cp:revision>
  <dcterms:created xsi:type="dcterms:W3CDTF">2015-08-29T21:53:46Z</dcterms:created>
  <dcterms:modified xsi:type="dcterms:W3CDTF">2015-08-30T01:12:48Z</dcterms:modified>
</cp:coreProperties>
</file>

<file path=docProps/thumbnail.jpeg>
</file>